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5" r:id="rId11"/>
    <p:sldId id="264" r:id="rId12"/>
    <p:sldId id="267" r:id="rId13"/>
    <p:sldId id="268" r:id="rId14"/>
    <p:sldId id="269" r:id="rId15"/>
    <p:sldId id="270" r:id="rId16"/>
    <p:sldId id="273" r:id="rId17"/>
    <p:sldId id="274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D0E2E-D676-4F05-AC1C-2A705D042FCB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CE8D6-B9D7-4D8C-BF5E-BA43E390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99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aewrtyuıjkewrdtfgyhju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CE8D6-B9D7-4D8C-BF5E-BA43E39017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04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rhanballieker.com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erhanballieker@hot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urho3d.github.io/" TargetMode="External"/><Relationship Id="rId3" Type="http://schemas.openxmlformats.org/officeDocument/2006/relationships/hyperlink" Target="https://developer.xamarin.com/guides/cross-platform/urho/using/" TargetMode="External"/><Relationship Id="rId7" Type="http://schemas.openxmlformats.org/officeDocument/2006/relationships/hyperlink" Target="https://channel9.msdn.com/Events/Xamarin/Recent-Webinars/Exploring-UrhoSharp-3D-with-Xamarin-Workbooks" TargetMode="External"/><Relationship Id="rId2" Type="http://schemas.openxmlformats.org/officeDocument/2006/relationships/hyperlink" Target="https://developer.xamarin.com/guides/cross-platform/urho/introducti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veloper.xamarin.com/workbooks/" TargetMode="External"/><Relationship Id="rId5" Type="http://schemas.openxmlformats.org/officeDocument/2006/relationships/hyperlink" Target="https://developer.xamarin.com/samples/urhosharp/all" TargetMode="External"/><Relationship Id="rId4" Type="http://schemas.openxmlformats.org/officeDocument/2006/relationships/hyperlink" Target="https://www.xamarin.com/webinars/register/exploring-urhosharp-3d-with-xamarin-workbooks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6277" y="887710"/>
            <a:ext cx="7766936" cy="1646302"/>
          </a:xfrm>
        </p:spPr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err="1" smtClean="0"/>
              <a:t>UrhoSharp</a:t>
            </a:r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748605"/>
          </a:xfrm>
        </p:spPr>
        <p:txBody>
          <a:bodyPr>
            <a:normAutofit fontScale="92500" lnSpcReduction="10000"/>
          </a:bodyPr>
          <a:lstStyle/>
          <a:p>
            <a:r>
              <a:rPr lang="tr-TR" sz="2200" dirty="0" smtClean="0"/>
              <a:t>Erhan BALLIEKER </a:t>
            </a:r>
            <a:endParaRPr lang="tr-TR" dirty="0" smtClean="0"/>
          </a:p>
          <a:p>
            <a:r>
              <a:rPr lang="tr-TR" sz="1900" dirty="0" smtClean="0"/>
              <a:t>Software Development Consultant</a:t>
            </a:r>
          </a:p>
          <a:p>
            <a:r>
              <a:rPr lang="tr-TR" dirty="0" smtClean="0">
                <a:hlinkClick r:id="rId3"/>
              </a:rPr>
              <a:t>www.erhanballieker.com</a:t>
            </a:r>
            <a:endParaRPr lang="tr-TR" dirty="0" smtClean="0"/>
          </a:p>
          <a:p>
            <a:r>
              <a:rPr lang="tr-TR" dirty="0" smtClean="0">
                <a:hlinkClick r:id="rId4"/>
              </a:rPr>
              <a:t>erhanballieker@hotmail.com</a:t>
            </a:r>
            <a:endParaRPr lang="tr-TR" dirty="0"/>
          </a:p>
          <a:p>
            <a:r>
              <a:rPr lang="tr-TR" sz="1200" dirty="0" smtClean="0"/>
              <a:t>29.09.2017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85" y="959027"/>
            <a:ext cx="3250794" cy="20317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698" y="1930645"/>
            <a:ext cx="3051658" cy="127993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560631" y="1564273"/>
            <a:ext cx="7766936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+</a:t>
            </a:r>
            <a:br>
              <a:rPr lang="tr-TR" dirty="0" smtClean="0"/>
            </a:b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213" y="887710"/>
            <a:ext cx="812842" cy="7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5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UrhoSharp</a:t>
            </a:r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27593" y="2444793"/>
            <a:ext cx="340863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Cross-platform</a:t>
            </a:r>
          </a:p>
          <a:p>
            <a:r>
              <a:rPr lang="tr-TR" dirty="0" smtClean="0"/>
              <a:t>Open Source</a:t>
            </a:r>
          </a:p>
          <a:p>
            <a:r>
              <a:rPr lang="tr-TR" dirty="0" smtClean="0"/>
              <a:t>C# / .Net </a:t>
            </a:r>
            <a:r>
              <a:rPr lang="tr-TR" dirty="0" err="1" smtClean="0"/>
              <a:t>wrappers</a:t>
            </a:r>
            <a:endParaRPr lang="tr-TR" dirty="0" smtClean="0"/>
          </a:p>
          <a:p>
            <a:r>
              <a:rPr lang="tr-TR" dirty="0" smtClean="0"/>
              <a:t>Windows ve </a:t>
            </a:r>
            <a:r>
              <a:rPr lang="tr-TR" dirty="0" err="1" smtClean="0"/>
              <a:t>Xamarin</a:t>
            </a:r>
            <a:r>
              <a:rPr lang="tr-TR" dirty="0" smtClean="0"/>
              <a:t> </a:t>
            </a:r>
            <a:r>
              <a:rPr lang="tr-TR" dirty="0" err="1" smtClean="0"/>
              <a:t>platformalarına</a:t>
            </a:r>
            <a:r>
              <a:rPr lang="tr-TR" dirty="0" smtClean="0"/>
              <a:t> entegre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070673" y="2444792"/>
            <a:ext cx="340863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Cross-platform</a:t>
            </a:r>
          </a:p>
          <a:p>
            <a:r>
              <a:rPr lang="tr-TR" dirty="0" smtClean="0"/>
              <a:t>Open Source</a:t>
            </a:r>
          </a:p>
          <a:p>
            <a:r>
              <a:rPr lang="tr-TR" dirty="0" smtClean="0"/>
              <a:t>C++</a:t>
            </a:r>
          </a:p>
        </p:txBody>
      </p:sp>
      <p:sp>
        <p:nvSpPr>
          <p:cNvPr id="6" name="Rectangle 5"/>
          <p:cNvSpPr/>
          <p:nvPr/>
        </p:nvSpPr>
        <p:spPr>
          <a:xfrm>
            <a:off x="2070673" y="1762520"/>
            <a:ext cx="1960605" cy="38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Urho3D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424617" y="1762520"/>
            <a:ext cx="1960605" cy="38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UrhoSharp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6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Vector3 ve Eksenler</a:t>
            </a:r>
            <a:br>
              <a:rPr lang="tr-TR" dirty="0" smtClean="0"/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090" y="2687447"/>
            <a:ext cx="3276600" cy="3248206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40378" y="2687447"/>
            <a:ext cx="3958532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>
                <a:solidFill>
                  <a:schemeClr val="accent1"/>
                </a:solidFill>
              </a:rPr>
              <a:t>Point (Nokta)  -&gt;  </a:t>
            </a:r>
            <a:r>
              <a:rPr lang="tr-TR" dirty="0" smtClean="0"/>
              <a:t>noktanın 3 boyutlu uzaydaki koordinatı </a:t>
            </a:r>
          </a:p>
          <a:p>
            <a:r>
              <a:rPr lang="tr-TR" dirty="0" err="1" smtClean="0">
                <a:solidFill>
                  <a:schemeClr val="accent1"/>
                </a:solidFill>
              </a:rPr>
              <a:t>Vector</a:t>
            </a:r>
            <a:r>
              <a:rPr lang="tr-TR" dirty="0" smtClean="0">
                <a:solidFill>
                  <a:schemeClr val="accent1"/>
                </a:solidFill>
              </a:rPr>
              <a:t> (vektör) -&gt; </a:t>
            </a:r>
            <a:r>
              <a:rPr lang="tr-TR" dirty="0" smtClean="0"/>
              <a:t>Yön ve doğrultu</a:t>
            </a:r>
          </a:p>
          <a:p>
            <a:r>
              <a:rPr lang="tr-TR" dirty="0" smtClean="0">
                <a:solidFill>
                  <a:schemeClr val="accent1"/>
                </a:solidFill>
              </a:rPr>
              <a:t>Point -&gt; </a:t>
            </a:r>
            <a:r>
              <a:rPr lang="tr-TR" dirty="0" smtClean="0"/>
              <a:t>(1,1,1)</a:t>
            </a:r>
            <a:br>
              <a:rPr lang="tr-TR" dirty="0" smtClean="0"/>
            </a:br>
            <a:r>
              <a:rPr lang="tr-TR" dirty="0" err="1">
                <a:solidFill>
                  <a:schemeClr val="accent1"/>
                </a:solidFill>
              </a:rPr>
              <a:t>V</a:t>
            </a:r>
            <a:r>
              <a:rPr lang="tr-TR" dirty="0" err="1" smtClean="0">
                <a:solidFill>
                  <a:schemeClr val="accent1"/>
                </a:solidFill>
              </a:rPr>
              <a:t>ector</a:t>
            </a:r>
            <a:r>
              <a:rPr lang="tr-TR" dirty="0" smtClean="0">
                <a:solidFill>
                  <a:schemeClr val="accent1"/>
                </a:solidFill>
              </a:rPr>
              <a:t> -&gt; </a:t>
            </a:r>
            <a:r>
              <a:rPr lang="tr-TR" dirty="0" smtClean="0"/>
              <a:t>(1,1,1)</a:t>
            </a:r>
          </a:p>
        </p:txBody>
      </p:sp>
      <p:sp>
        <p:nvSpPr>
          <p:cNvPr id="9" name="Rectangle 8"/>
          <p:cNvSpPr/>
          <p:nvPr/>
        </p:nvSpPr>
        <p:spPr>
          <a:xfrm>
            <a:off x="684657" y="1930400"/>
            <a:ext cx="1696994" cy="5931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Vector3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83085" y="1839784"/>
            <a:ext cx="1705233" cy="6507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Eksenler(</a:t>
            </a:r>
            <a:r>
              <a:rPr lang="tr-TR" dirty="0" err="1" smtClean="0"/>
              <a:t>Axes</a:t>
            </a:r>
            <a:r>
              <a:rPr lang="tr-TR" dirty="0" smtClean="0"/>
              <a:t>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573825" y="528045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-Z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47782" y="3010930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+</a:t>
            </a:r>
            <a:r>
              <a:rPr lang="tr-TR" dirty="0" smtClean="0">
                <a:solidFill>
                  <a:schemeClr val="bg1"/>
                </a:solidFill>
              </a:rPr>
              <a:t>Z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71956" y="410611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+</a:t>
            </a:r>
            <a:r>
              <a:rPr lang="tr-TR" dirty="0">
                <a:solidFill>
                  <a:schemeClr val="bg1"/>
                </a:solidFill>
              </a:rPr>
              <a:t>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0197" y="4520065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-X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37570" y="2878288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+</a:t>
            </a:r>
            <a:r>
              <a:rPr lang="tr-TR" dirty="0">
                <a:solidFill>
                  <a:schemeClr val="bg1"/>
                </a:solidFill>
              </a:rPr>
              <a:t>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67854" y="5388522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-Y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923111" y="4446461"/>
            <a:ext cx="925058" cy="208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923111" y="4146162"/>
            <a:ext cx="131805" cy="136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0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Vertex</a:t>
            </a:r>
            <a:r>
              <a:rPr lang="tr-TR" dirty="0" smtClean="0"/>
              <a:t> / </a:t>
            </a:r>
            <a:r>
              <a:rPr lang="tr-TR" dirty="0" err="1" smtClean="0"/>
              <a:t>Vertices</a:t>
            </a:r>
            <a:endParaRPr lang="tr-TR" dirty="0" smtClean="0"/>
          </a:p>
          <a:p>
            <a:r>
              <a:rPr lang="tr-TR" dirty="0" err="1" smtClean="0"/>
              <a:t>VertexBuffer</a:t>
            </a:r>
            <a:endParaRPr lang="tr-TR" dirty="0" smtClean="0"/>
          </a:p>
          <a:p>
            <a:r>
              <a:rPr lang="tr-TR" dirty="0" err="1" smtClean="0"/>
              <a:t>Triangle</a:t>
            </a:r>
            <a:endParaRPr lang="tr-TR" dirty="0" smtClean="0"/>
          </a:p>
          <a:p>
            <a:r>
              <a:rPr lang="tr-TR" dirty="0" err="1" smtClean="0"/>
              <a:t>Geometry</a:t>
            </a:r>
            <a:endParaRPr lang="tr-TR" dirty="0" smtClean="0"/>
          </a:p>
          <a:p>
            <a:r>
              <a:rPr lang="tr-TR" dirty="0" smtClean="0"/>
              <a:t>Model</a:t>
            </a:r>
          </a:p>
          <a:p>
            <a:r>
              <a:rPr lang="tr-TR" dirty="0" err="1" smtClean="0"/>
              <a:t>Material</a:t>
            </a:r>
            <a:endParaRPr lang="tr-TR" dirty="0" smtClean="0"/>
          </a:p>
          <a:p>
            <a:r>
              <a:rPr lang="tr-TR" dirty="0" err="1" smtClean="0"/>
              <a:t>StaticModel</a:t>
            </a:r>
            <a:endParaRPr lang="tr-TR" dirty="0" smtClean="0"/>
          </a:p>
          <a:p>
            <a:r>
              <a:rPr lang="tr-TR" dirty="0" err="1" smtClean="0"/>
              <a:t>Node</a:t>
            </a:r>
            <a:endParaRPr lang="tr-TR" dirty="0" smtClean="0"/>
          </a:p>
          <a:p>
            <a:r>
              <a:rPr lang="tr-TR" dirty="0" err="1" smtClean="0"/>
              <a:t>Light</a:t>
            </a:r>
            <a:endParaRPr lang="tr-TR" dirty="0" smtClean="0"/>
          </a:p>
          <a:p>
            <a:r>
              <a:rPr lang="tr-TR" dirty="0" err="1" smtClean="0"/>
              <a:t>Camera</a:t>
            </a:r>
            <a:endParaRPr lang="tr-TR" dirty="0" smtClean="0"/>
          </a:p>
          <a:p>
            <a:r>
              <a:rPr lang="tr-TR" dirty="0" err="1" smtClean="0"/>
              <a:t>Scene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4331271" cy="3880773"/>
          </a:xfrm>
        </p:spPr>
        <p:txBody>
          <a:bodyPr>
            <a:normAutofit/>
          </a:bodyPr>
          <a:lstStyle/>
          <a:p>
            <a:r>
              <a:rPr lang="tr-TR" dirty="0" smtClean="0"/>
              <a:t>4 Temel Özellik</a:t>
            </a:r>
          </a:p>
          <a:p>
            <a:pPr lvl="1"/>
            <a:r>
              <a:rPr lang="tr-TR" dirty="0" err="1" smtClean="0">
                <a:solidFill>
                  <a:schemeClr val="accent1"/>
                </a:solidFill>
              </a:rPr>
              <a:t>Position</a:t>
            </a:r>
            <a:r>
              <a:rPr lang="tr-TR" dirty="0" smtClean="0">
                <a:solidFill>
                  <a:schemeClr val="accent1"/>
                </a:solidFill>
              </a:rPr>
              <a:t> -&gt;</a:t>
            </a:r>
            <a:r>
              <a:rPr lang="tr-TR" dirty="0" smtClean="0"/>
              <a:t> 3 boyutlu uzaydaki pozisyon (Vector3 ile tanımlanır)</a:t>
            </a:r>
          </a:p>
          <a:p>
            <a:pPr lvl="1"/>
            <a:r>
              <a:rPr lang="tr-TR" dirty="0" smtClean="0">
                <a:solidFill>
                  <a:schemeClr val="accent1"/>
                </a:solidFill>
              </a:rPr>
              <a:t>Normal</a:t>
            </a:r>
            <a:r>
              <a:rPr lang="tr-TR" dirty="0" smtClean="0"/>
              <a:t> </a:t>
            </a:r>
            <a:r>
              <a:rPr lang="tr-TR" dirty="0" smtClean="0">
                <a:solidFill>
                  <a:schemeClr val="accent1"/>
                </a:solidFill>
              </a:rPr>
              <a:t>-&gt;</a:t>
            </a:r>
            <a:r>
              <a:rPr lang="tr-TR" dirty="0" smtClean="0"/>
              <a:t> </a:t>
            </a:r>
            <a:r>
              <a:rPr lang="tr-TR" dirty="0" err="1" smtClean="0"/>
              <a:t>Vertex</a:t>
            </a:r>
            <a:r>
              <a:rPr lang="tr-TR" dirty="0" smtClean="0"/>
              <a:t> in bulunduğu yüzeye dik birim vektör</a:t>
            </a:r>
          </a:p>
          <a:p>
            <a:pPr lvl="1"/>
            <a:r>
              <a:rPr lang="tr-TR" dirty="0" err="1" smtClean="0">
                <a:solidFill>
                  <a:schemeClr val="accent1"/>
                </a:solidFill>
              </a:rPr>
              <a:t>Color</a:t>
            </a:r>
            <a:r>
              <a:rPr lang="tr-TR" dirty="0" smtClean="0">
                <a:solidFill>
                  <a:schemeClr val="accent1"/>
                </a:solidFill>
              </a:rPr>
              <a:t> -&gt;</a:t>
            </a:r>
            <a:r>
              <a:rPr lang="tr-TR" dirty="0" smtClean="0"/>
              <a:t> </a:t>
            </a:r>
            <a:r>
              <a:rPr lang="tr-TR" dirty="0" err="1" smtClean="0"/>
              <a:t>Vertex</a:t>
            </a:r>
            <a:r>
              <a:rPr lang="tr-TR" dirty="0" smtClean="0"/>
              <a:t> in sahip olduğu Renk</a:t>
            </a:r>
          </a:p>
          <a:p>
            <a:pPr lvl="1"/>
            <a:r>
              <a:rPr lang="tr-TR" dirty="0" err="1" smtClean="0">
                <a:solidFill>
                  <a:schemeClr val="accent1"/>
                </a:solidFill>
              </a:rPr>
              <a:t>Texture</a:t>
            </a:r>
            <a:r>
              <a:rPr lang="tr-TR" dirty="0" smtClean="0">
                <a:solidFill>
                  <a:schemeClr val="accent1"/>
                </a:solidFill>
              </a:rPr>
              <a:t> -&gt;</a:t>
            </a:r>
            <a:r>
              <a:rPr lang="tr-TR" dirty="0" smtClean="0"/>
              <a:t> </a:t>
            </a:r>
            <a:r>
              <a:rPr lang="tr-TR" dirty="0" err="1" smtClean="0"/>
              <a:t>Vertex</a:t>
            </a:r>
            <a:r>
              <a:rPr lang="tr-TR" dirty="0" smtClean="0"/>
              <a:t> in bulunduğu yüzeyi kaplayacak olan doku.Vector2 ile tanımlanır (</a:t>
            </a:r>
            <a:r>
              <a:rPr lang="tr-TR" dirty="0" err="1" smtClean="0"/>
              <a:t>x,y</a:t>
            </a:r>
            <a:r>
              <a:rPr lang="tr-TR" dirty="0" smtClean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Vertex</a:t>
            </a:r>
            <a:endParaRPr lang="tr-TR" dirty="0" smtClean="0"/>
          </a:p>
        </p:txBody>
      </p:sp>
      <p:sp>
        <p:nvSpPr>
          <p:cNvPr id="5" name="Oval 4"/>
          <p:cNvSpPr/>
          <p:nvPr/>
        </p:nvSpPr>
        <p:spPr>
          <a:xfrm>
            <a:off x="6919783" y="1656478"/>
            <a:ext cx="197708" cy="1906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813589" y="2287139"/>
            <a:ext cx="197708" cy="190607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78593" y="2165015"/>
            <a:ext cx="197708" cy="190607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29384" y="3304945"/>
            <a:ext cx="197708" cy="190607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48051" y="2885525"/>
            <a:ext cx="197708" cy="190607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470557" y="3239178"/>
            <a:ext cx="197708" cy="19060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974492" y="2971451"/>
            <a:ext cx="197708" cy="1906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714735" y="4004395"/>
            <a:ext cx="197708" cy="190607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820929" y="3710439"/>
            <a:ext cx="197708" cy="190607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677930" y="2108769"/>
            <a:ext cx="197708" cy="190607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918887" y="3910368"/>
            <a:ext cx="197708" cy="190607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272849" y="1663577"/>
            <a:ext cx="197708" cy="19060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230762" y="2763870"/>
            <a:ext cx="197708" cy="19060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4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8268959" cy="3880773"/>
          </a:xfrm>
        </p:spPr>
        <p:txBody>
          <a:bodyPr>
            <a:normAutofit/>
          </a:bodyPr>
          <a:lstStyle/>
          <a:p>
            <a:r>
              <a:rPr lang="tr-TR" dirty="0" smtClean="0"/>
              <a:t>Oluşturulan tüm </a:t>
            </a:r>
            <a:r>
              <a:rPr lang="tr-TR" dirty="0" err="1" smtClean="0"/>
              <a:t>Vertexlerin</a:t>
            </a:r>
            <a:r>
              <a:rPr lang="tr-TR" dirty="0" smtClean="0"/>
              <a:t>(</a:t>
            </a:r>
            <a:r>
              <a:rPr lang="tr-TR" dirty="0" err="1" smtClean="0"/>
              <a:t>Vertices</a:t>
            </a:r>
            <a:r>
              <a:rPr lang="tr-TR" dirty="0" smtClean="0"/>
              <a:t>) birleştirilmesi için kullanılan </a:t>
            </a:r>
            <a:r>
              <a:rPr lang="tr-TR" dirty="0" err="1" smtClean="0"/>
              <a:t>class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VertexBuffer</a:t>
            </a:r>
            <a:r>
              <a:rPr lang="tr-TR" dirty="0" smtClean="0"/>
              <a:t> </a:t>
            </a:r>
            <a:r>
              <a:rPr lang="tr-TR" dirty="0" err="1" smtClean="0"/>
              <a:t>class’ına</a:t>
            </a:r>
            <a:r>
              <a:rPr lang="tr-TR" dirty="0" smtClean="0"/>
              <a:t> ait 3 </a:t>
            </a:r>
            <a:r>
              <a:rPr lang="tr-TR" dirty="0" err="1" smtClean="0"/>
              <a:t>public</a:t>
            </a:r>
            <a:r>
              <a:rPr lang="tr-TR" dirty="0" smtClean="0"/>
              <a:t> </a:t>
            </a:r>
            <a:r>
              <a:rPr lang="tr-TR" dirty="0" err="1" smtClean="0"/>
              <a:t>structure</a:t>
            </a:r>
            <a:r>
              <a:rPr lang="tr-TR" dirty="0" smtClean="0"/>
              <a:t> vardır. </a:t>
            </a:r>
          </a:p>
          <a:p>
            <a:pPr lvl="1"/>
            <a:r>
              <a:rPr lang="tr-TR" dirty="0" err="1" smtClean="0">
                <a:solidFill>
                  <a:schemeClr val="accent1"/>
                </a:solidFill>
              </a:rPr>
              <a:t>PositionNormal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tr-TR" dirty="0" err="1" smtClean="0">
                <a:solidFill>
                  <a:schemeClr val="accent1"/>
                </a:solidFill>
              </a:rPr>
              <a:t>PositionNormalColor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tr-TR" dirty="0" err="1" smtClean="0">
                <a:solidFill>
                  <a:schemeClr val="accent1"/>
                </a:solidFill>
              </a:rPr>
              <a:t>PositionNormalColorTextcoord</a:t>
            </a:r>
            <a:endParaRPr lang="tr-TR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r>
              <a:rPr lang="tr-TR" dirty="0" smtClean="0"/>
              <a:t>Bu </a:t>
            </a:r>
            <a:r>
              <a:rPr lang="tr-TR" dirty="0" err="1" smtClean="0"/>
              <a:t>structure</a:t>
            </a:r>
            <a:r>
              <a:rPr lang="tr-TR" dirty="0" smtClean="0"/>
              <a:t> </a:t>
            </a:r>
            <a:r>
              <a:rPr lang="tr-TR" dirty="0" err="1" smtClean="0"/>
              <a:t>lar</a:t>
            </a:r>
            <a:r>
              <a:rPr lang="tr-TR" dirty="0" smtClean="0"/>
              <a:t> kullanılarak </a:t>
            </a:r>
            <a:r>
              <a:rPr lang="tr-TR" dirty="0" err="1" smtClean="0"/>
              <a:t>Vertices</a:t>
            </a:r>
            <a:r>
              <a:rPr lang="tr-TR" dirty="0" smtClean="0"/>
              <a:t> tanımlanır.</a:t>
            </a:r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VertexBuffer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5397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8268959" cy="3880773"/>
          </a:xfrm>
        </p:spPr>
        <p:txBody>
          <a:bodyPr>
            <a:normAutofit/>
          </a:bodyPr>
          <a:lstStyle/>
          <a:p>
            <a:r>
              <a:rPr lang="tr-TR" dirty="0" smtClean="0"/>
              <a:t>3 Adet </a:t>
            </a:r>
            <a:r>
              <a:rPr lang="tr-TR" dirty="0" err="1" smtClean="0"/>
              <a:t>Vetices</a:t>
            </a:r>
            <a:r>
              <a:rPr lang="tr-TR" dirty="0" smtClean="0"/>
              <a:t> in bir araya gelmesiyle oluşturulan en basit iki boyutlu geometrik şekil.</a:t>
            </a:r>
          </a:p>
          <a:p>
            <a:endParaRPr lang="tr-TR" dirty="0" smtClean="0"/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Triangle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4436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5253909" cy="3880773"/>
          </a:xfrm>
        </p:spPr>
        <p:txBody>
          <a:bodyPr>
            <a:normAutofit/>
          </a:bodyPr>
          <a:lstStyle/>
          <a:p>
            <a:r>
              <a:rPr lang="tr-TR" dirty="0" smtClean="0"/>
              <a:t>Bir veya birden çok </a:t>
            </a:r>
            <a:r>
              <a:rPr lang="tr-TR" dirty="0" err="1" smtClean="0"/>
              <a:t>VertexBuffer</a:t>
            </a:r>
            <a:r>
              <a:rPr lang="tr-TR" dirty="0" smtClean="0"/>
              <a:t> </a:t>
            </a:r>
            <a:r>
              <a:rPr lang="tr-TR" dirty="0" err="1" smtClean="0"/>
              <a:t>ın</a:t>
            </a:r>
            <a:r>
              <a:rPr lang="tr-TR" dirty="0" smtClean="0"/>
              <a:t> </a:t>
            </a:r>
            <a:r>
              <a:rPr lang="tr-TR" dirty="0" err="1" smtClean="0"/>
              <a:t>Vertex</a:t>
            </a:r>
            <a:r>
              <a:rPr lang="tr-TR" dirty="0" smtClean="0"/>
              <a:t> </a:t>
            </a:r>
            <a:r>
              <a:rPr lang="tr-TR" dirty="0" err="1" smtClean="0"/>
              <a:t>lerinin</a:t>
            </a:r>
            <a:r>
              <a:rPr lang="tr-TR" dirty="0" smtClean="0"/>
              <a:t>(</a:t>
            </a:r>
            <a:r>
              <a:rPr lang="tr-TR" dirty="0" err="1" smtClean="0"/>
              <a:t>Vertices</a:t>
            </a:r>
            <a:r>
              <a:rPr lang="tr-TR" dirty="0" smtClean="0"/>
              <a:t>) nasıl birleşeceklerini ve yorumlanacaklarını belirler.</a:t>
            </a:r>
          </a:p>
          <a:p>
            <a:r>
              <a:rPr lang="tr-TR" dirty="0" err="1" smtClean="0"/>
              <a:t>Vertices</a:t>
            </a:r>
            <a:r>
              <a:rPr lang="tr-TR" dirty="0" smtClean="0"/>
              <a:t> </a:t>
            </a:r>
            <a:r>
              <a:rPr lang="tr-TR" dirty="0" err="1" smtClean="0"/>
              <a:t>lerin</a:t>
            </a:r>
            <a:r>
              <a:rPr lang="tr-TR" dirty="0" smtClean="0"/>
              <a:t> oluşturdukları </a:t>
            </a:r>
            <a:r>
              <a:rPr lang="tr-TR" dirty="0" err="1" smtClean="0"/>
              <a:t>Triangle</a:t>
            </a:r>
            <a:r>
              <a:rPr lang="tr-TR" dirty="0" smtClean="0"/>
              <a:t> </a:t>
            </a:r>
            <a:r>
              <a:rPr lang="tr-TR" dirty="0" err="1" smtClean="0"/>
              <a:t>ların</a:t>
            </a:r>
            <a:r>
              <a:rPr lang="tr-TR" dirty="0" smtClean="0"/>
              <a:t> birleşmesiyle geometrik şekiller oluşturulur.</a:t>
            </a:r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Geometry</a:t>
            </a:r>
            <a:endParaRPr lang="tr-TR" dirty="0" smtClean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94" y="2160589"/>
            <a:ext cx="2613327" cy="235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9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7206277" cy="3880773"/>
          </a:xfrm>
        </p:spPr>
        <p:txBody>
          <a:bodyPr>
            <a:normAutofit/>
          </a:bodyPr>
          <a:lstStyle/>
          <a:p>
            <a:r>
              <a:rPr lang="tr-TR" dirty="0" smtClean="0"/>
              <a:t>Bir veya birden fazla </a:t>
            </a:r>
            <a:r>
              <a:rPr lang="tr-TR" dirty="0" err="1" smtClean="0"/>
              <a:t>Geometry</a:t>
            </a:r>
            <a:r>
              <a:rPr lang="tr-TR" dirty="0" smtClean="0"/>
              <a:t> objesinin oluşturdukları modeli tanımlar.</a:t>
            </a:r>
          </a:p>
          <a:p>
            <a:r>
              <a:rPr lang="tr-TR" dirty="0" smtClean="0"/>
              <a:t>Önceden çizilen, «.mdl» uzantılı dosyalar halinde hazırlanıp projeye eklenebilir veya </a:t>
            </a:r>
            <a:r>
              <a:rPr lang="tr-TR" dirty="0" err="1" smtClean="0"/>
              <a:t>algoritmik</a:t>
            </a:r>
            <a:r>
              <a:rPr lang="tr-TR" dirty="0" smtClean="0"/>
              <a:t> olarak kod ile çizilebilir.</a:t>
            </a:r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Model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7" y="3669472"/>
            <a:ext cx="3122141" cy="29733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474" y="3669473"/>
            <a:ext cx="3964469" cy="297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4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7412223" cy="3880773"/>
          </a:xfrm>
        </p:spPr>
        <p:txBody>
          <a:bodyPr>
            <a:normAutofit/>
          </a:bodyPr>
          <a:lstStyle/>
          <a:p>
            <a:r>
              <a:rPr lang="tr-TR" dirty="0" smtClean="0"/>
              <a:t>3 boyutlu objenin görselliğini verecek olan tanımlamayı yapmaya yarayan </a:t>
            </a:r>
            <a:r>
              <a:rPr lang="tr-TR" dirty="0" err="1" smtClean="0"/>
              <a:t>class</a:t>
            </a:r>
            <a:r>
              <a:rPr lang="tr-TR" dirty="0" smtClean="0"/>
              <a:t>. </a:t>
            </a:r>
          </a:p>
          <a:p>
            <a:r>
              <a:rPr lang="tr-TR" dirty="0" smtClean="0"/>
              <a:t>Bir forma sahip olmadan sadece renk olarak tanımlanabileceği gibi bir </a:t>
            </a:r>
            <a:r>
              <a:rPr lang="tr-TR" dirty="0" err="1" smtClean="0"/>
              <a:t>bitmap</a:t>
            </a:r>
            <a:r>
              <a:rPr lang="tr-TR" dirty="0" smtClean="0"/>
              <a:t> kullanılarak da görseli sağlanabilir.</a:t>
            </a:r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Material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68057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497" y="2333584"/>
            <a:ext cx="8361406" cy="3880773"/>
          </a:xfrm>
        </p:spPr>
        <p:txBody>
          <a:bodyPr>
            <a:normAutofit/>
          </a:bodyPr>
          <a:lstStyle/>
          <a:p>
            <a:r>
              <a:rPr lang="tr-TR" dirty="0" smtClean="0"/>
              <a:t>Model ve </a:t>
            </a:r>
            <a:r>
              <a:rPr lang="tr-TR" dirty="0" err="1" smtClean="0"/>
              <a:t>Material</a:t>
            </a:r>
            <a:r>
              <a:rPr lang="tr-TR" dirty="0" smtClean="0"/>
              <a:t> objelerini bir araya getirip nihai görselliği oluşturan sınıf</a:t>
            </a:r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StaticModel</a:t>
            </a:r>
            <a:endParaRPr lang="tr-TR" dirty="0" smtClean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41" y="3259415"/>
            <a:ext cx="7423456" cy="267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5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27637"/>
            <a:ext cx="7033282" cy="3880773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Tüm sahne(</a:t>
            </a:r>
            <a:r>
              <a:rPr lang="tr-TR" dirty="0" err="1" smtClean="0"/>
              <a:t>Scene</a:t>
            </a:r>
            <a:r>
              <a:rPr lang="tr-TR" dirty="0" smtClean="0"/>
              <a:t>) bir </a:t>
            </a:r>
            <a:r>
              <a:rPr lang="tr-TR" dirty="0" err="1" smtClean="0"/>
              <a:t>Node</a:t>
            </a:r>
            <a:r>
              <a:rPr lang="tr-TR" dirty="0" smtClean="0"/>
              <a:t> </a:t>
            </a:r>
            <a:r>
              <a:rPr lang="tr-TR" dirty="0" err="1" smtClean="0"/>
              <a:t>Tree</a:t>
            </a:r>
            <a:r>
              <a:rPr lang="tr-TR" dirty="0" smtClean="0"/>
              <a:t> olarak oluşturulur. 3D görseline ait Pozisyon(</a:t>
            </a:r>
            <a:r>
              <a:rPr lang="tr-TR" dirty="0" err="1" smtClean="0"/>
              <a:t>Position</a:t>
            </a:r>
            <a:r>
              <a:rPr lang="tr-TR" dirty="0" smtClean="0"/>
              <a:t>), Rotasyon(</a:t>
            </a:r>
            <a:r>
              <a:rPr lang="tr-TR" dirty="0" err="1" smtClean="0"/>
              <a:t>Rotation</a:t>
            </a:r>
            <a:r>
              <a:rPr lang="tr-TR" dirty="0" smtClean="0"/>
              <a:t>) ve Ölçek(</a:t>
            </a:r>
            <a:r>
              <a:rPr lang="tr-TR" dirty="0" err="1" smtClean="0"/>
              <a:t>Scale</a:t>
            </a:r>
            <a:r>
              <a:rPr lang="tr-TR" dirty="0" smtClean="0"/>
              <a:t>) </a:t>
            </a:r>
            <a:r>
              <a:rPr lang="tr-TR" dirty="0" err="1" smtClean="0"/>
              <a:t>node</a:t>
            </a:r>
            <a:r>
              <a:rPr lang="tr-TR" dirty="0" smtClean="0"/>
              <a:t> objesi üzerinde belirlenir.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err="1"/>
              <a:t>Node</a:t>
            </a:r>
            <a:r>
              <a:rPr lang="tr-TR" dirty="0"/>
              <a:t> </a:t>
            </a:r>
            <a:r>
              <a:rPr lang="tr-TR" dirty="0" err="1"/>
              <a:t>ları</a:t>
            </a:r>
            <a:r>
              <a:rPr lang="tr-TR" dirty="0"/>
              <a:t> hayata geçiren sınıflardır. </a:t>
            </a:r>
            <a:r>
              <a:rPr lang="tr-TR" dirty="0" err="1"/>
              <a:t>StaticModel</a:t>
            </a:r>
            <a:r>
              <a:rPr lang="tr-TR" dirty="0"/>
              <a:t>  sınıfını kullanarak bir </a:t>
            </a:r>
            <a:r>
              <a:rPr lang="tr-TR" dirty="0" err="1"/>
              <a:t>node</a:t>
            </a:r>
            <a:r>
              <a:rPr lang="tr-TR" dirty="0"/>
              <a:t> a görsel bir şekil verebilir, ses yayabilir, </a:t>
            </a:r>
            <a:r>
              <a:rPr lang="tr-TR" dirty="0" err="1"/>
              <a:t>node</a:t>
            </a:r>
            <a:r>
              <a:rPr lang="tr-TR" dirty="0"/>
              <a:t> un </a:t>
            </a:r>
            <a:r>
              <a:rPr lang="tr-TR" dirty="0" smtClean="0"/>
              <a:t>fizik kuralları ile etkileşime girmesini sağlayabiliriz.(</a:t>
            </a:r>
            <a:r>
              <a:rPr lang="tr-TR" dirty="0" err="1" smtClean="0"/>
              <a:t>Collisionishape</a:t>
            </a:r>
            <a:r>
              <a:rPr lang="tr-TR" dirty="0"/>
              <a:t>, </a:t>
            </a:r>
            <a:r>
              <a:rPr lang="tr-TR" dirty="0" err="1"/>
              <a:t>RigidBody</a:t>
            </a:r>
            <a:r>
              <a:rPr lang="tr-TR" dirty="0"/>
              <a:t>)</a:t>
            </a:r>
          </a:p>
          <a:p>
            <a:endParaRPr lang="tr-TR" dirty="0" smtClean="0"/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Node</a:t>
            </a:r>
            <a:endParaRPr lang="tr-TR" dirty="0" smtClean="0"/>
          </a:p>
        </p:txBody>
      </p:sp>
      <p:sp>
        <p:nvSpPr>
          <p:cNvPr id="18" name="Rectangle 17"/>
          <p:cNvSpPr/>
          <p:nvPr/>
        </p:nvSpPr>
        <p:spPr>
          <a:xfrm>
            <a:off x="848497" y="3951183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Component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950" y="1818374"/>
            <a:ext cx="2124075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7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6300115" cy="3880773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chemeClr val="accent1"/>
                </a:solidFill>
              </a:rPr>
              <a:t>Directional</a:t>
            </a:r>
            <a:r>
              <a:rPr lang="tr-TR" dirty="0" smtClean="0">
                <a:solidFill>
                  <a:schemeClr val="accent1"/>
                </a:solidFill>
              </a:rPr>
              <a:t> -&gt; </a:t>
            </a:r>
            <a:r>
              <a:rPr lang="en-US" dirty="0"/>
              <a:t>Belli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yönde</a:t>
            </a:r>
            <a:r>
              <a:rPr lang="en-US" dirty="0"/>
              <a:t> </a:t>
            </a:r>
            <a:r>
              <a:rPr lang="en-US" dirty="0" err="1" smtClean="0"/>
              <a:t>görünen</a:t>
            </a:r>
            <a:r>
              <a:rPr lang="tr-TR" dirty="0" smtClean="0"/>
              <a:t>,</a:t>
            </a:r>
            <a:r>
              <a:rPr lang="en-US" dirty="0" smtClean="0"/>
              <a:t> </a:t>
            </a:r>
            <a:r>
              <a:rPr lang="en-US" dirty="0" err="1"/>
              <a:t>sonsuz</a:t>
            </a:r>
            <a:r>
              <a:rPr lang="en-US" dirty="0"/>
              <a:t> </a:t>
            </a:r>
            <a:r>
              <a:rPr lang="en-US" dirty="0" err="1"/>
              <a:t>mesafeden</a:t>
            </a:r>
            <a:r>
              <a:rPr lang="en-US" dirty="0"/>
              <a:t> </a:t>
            </a:r>
            <a:r>
              <a:rPr lang="tr-TR" dirty="0" smtClean="0"/>
              <a:t>gelen </a:t>
            </a:r>
            <a:r>
              <a:rPr lang="en-US" dirty="0" err="1" smtClean="0"/>
              <a:t>ışı</a:t>
            </a:r>
            <a:r>
              <a:rPr lang="tr-TR" dirty="0" smtClean="0"/>
              <a:t>n. (ör: Güneş ışığı)</a:t>
            </a:r>
            <a:endParaRPr lang="tr-TR" dirty="0" smtClean="0">
              <a:solidFill>
                <a:schemeClr val="accent1"/>
              </a:solidFill>
            </a:endParaRPr>
          </a:p>
          <a:p>
            <a:r>
              <a:rPr lang="tr-TR" dirty="0" smtClean="0">
                <a:solidFill>
                  <a:schemeClr val="accent1"/>
                </a:solidFill>
              </a:rPr>
              <a:t>Point -&gt; </a:t>
            </a:r>
            <a:r>
              <a:rPr lang="tr-TR" dirty="0" smtClean="0">
                <a:solidFill>
                  <a:schemeClr val="tx1"/>
                </a:solidFill>
              </a:rPr>
              <a:t>Belli bir noktadan tüm doğrultularda yayılan ışın. (ör: Ampul)</a:t>
            </a:r>
            <a:endParaRPr lang="tr-TR" dirty="0" smtClean="0">
              <a:solidFill>
                <a:schemeClr val="accent1"/>
              </a:solidFill>
            </a:endParaRPr>
          </a:p>
          <a:p>
            <a:r>
              <a:rPr lang="tr-TR" dirty="0" smtClean="0">
                <a:solidFill>
                  <a:schemeClr val="accent1"/>
                </a:solidFill>
              </a:rPr>
              <a:t>Spot -&gt; </a:t>
            </a:r>
            <a:r>
              <a:rPr lang="tr-TR" dirty="0" smtClean="0">
                <a:solidFill>
                  <a:schemeClr val="tx1"/>
                </a:solidFill>
              </a:rPr>
              <a:t>Belli bir noktadan belli bir doğrultuda görülecek şekilde gelen ışın(ör: El Feneri)</a:t>
            </a:r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Light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7605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063012" cy="3880773"/>
          </a:xfrm>
        </p:spPr>
        <p:txBody>
          <a:bodyPr>
            <a:normAutofit/>
          </a:bodyPr>
          <a:lstStyle/>
          <a:p>
            <a:r>
              <a:rPr lang="tr-TR" dirty="0" smtClean="0"/>
              <a:t>2D program ile 3D program arasındaki en önemli fark.</a:t>
            </a:r>
          </a:p>
          <a:p>
            <a:r>
              <a:rPr lang="tr-TR" dirty="0" smtClean="0"/>
              <a:t>Component olarak bir </a:t>
            </a:r>
            <a:r>
              <a:rPr lang="tr-TR" dirty="0" err="1" smtClean="0"/>
              <a:t>node</a:t>
            </a:r>
            <a:r>
              <a:rPr lang="tr-TR" dirty="0" smtClean="0"/>
              <a:t> a eklendikten sonra, </a:t>
            </a:r>
            <a:r>
              <a:rPr lang="tr-TR" dirty="0" err="1" smtClean="0"/>
              <a:t>Position</a:t>
            </a:r>
            <a:r>
              <a:rPr lang="tr-TR" dirty="0" smtClean="0"/>
              <a:t>, </a:t>
            </a:r>
            <a:r>
              <a:rPr lang="tr-TR" dirty="0" err="1" smtClean="0"/>
              <a:t>Rotation</a:t>
            </a:r>
            <a:r>
              <a:rPr lang="tr-TR" dirty="0" smtClean="0"/>
              <a:t>, </a:t>
            </a:r>
            <a:r>
              <a:rPr lang="tr-TR" dirty="0" err="1" smtClean="0"/>
              <a:t>Direction</a:t>
            </a:r>
            <a:r>
              <a:rPr lang="tr-TR" dirty="0" smtClean="0"/>
              <a:t> </a:t>
            </a:r>
            <a:r>
              <a:rPr lang="tr-TR" dirty="0" err="1" smtClean="0"/>
              <a:t>vs</a:t>
            </a:r>
            <a:r>
              <a:rPr lang="tr-TR" dirty="0" smtClean="0"/>
              <a:t> özellikleri tanımlanarak, görüş açısı içerisinde kalan tüm sahneyi son kullanıcıya gösterir.</a:t>
            </a:r>
          </a:p>
          <a:p>
            <a:r>
              <a:rPr lang="tr-TR" dirty="0" smtClean="0"/>
              <a:t>FOV:  </a:t>
            </a:r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Camera</a:t>
            </a:r>
            <a:endParaRPr lang="tr-TR" dirty="0" smtClean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44" y="3575221"/>
            <a:ext cx="4150454" cy="263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4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48497" y="1368620"/>
            <a:ext cx="1499287" cy="601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Scene</a:t>
            </a:r>
            <a:endParaRPr lang="tr-TR" dirty="0" smtClean="0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7" y="2165567"/>
            <a:ext cx="5453449" cy="4242783"/>
          </a:xfrm>
        </p:spPr>
      </p:pic>
    </p:spTree>
    <p:extLst>
      <p:ext uri="{BB962C8B-B14F-4D97-AF65-F5344CB8AC3E}">
        <p14:creationId xmlns:p14="http://schemas.microsoft.com/office/powerpoint/2010/main" val="390297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350" y="1159349"/>
            <a:ext cx="8221362" cy="4399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tr-TR" sz="6600" dirty="0" smtClean="0">
                <a:latin typeface="Symbol" panose="05050102010706020507" pitchFamily="18" charset="2"/>
                <a:cs typeface="Leelawadee UI Semilight" panose="020B0402040204020203" pitchFamily="34" charset="-34"/>
              </a:rPr>
              <a:t>Demo</a:t>
            </a:r>
            <a:endParaRPr lang="en-US" sz="6600" dirty="0">
              <a:latin typeface="Symbol" panose="05050102010706020507" pitchFamily="18" charset="2"/>
              <a:cs typeface="Leelawadee UI Semilight" panose="020B04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172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13936"/>
            <a:ext cx="9091817" cy="3880773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  <a:hlinkClick r:id="rId2"/>
              </a:rPr>
              <a:t>https://developer.xamarin.com/guides/cross-platform/urho/introduction</a:t>
            </a:r>
            <a:r>
              <a:rPr lang="tr-TR" dirty="0" smtClean="0">
                <a:solidFill>
                  <a:schemeClr val="tx1"/>
                </a:solidFill>
                <a:hlinkClick r:id="rId2"/>
              </a:rPr>
              <a:t>/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  <a:hlinkClick r:id="rId3"/>
              </a:rPr>
              <a:t>https://developer.xamarin.com/guides/cross-platform/urho/using</a:t>
            </a:r>
            <a:r>
              <a:rPr lang="tr-TR" dirty="0" smtClean="0">
                <a:solidFill>
                  <a:schemeClr val="tx1"/>
                </a:solidFill>
                <a:hlinkClick r:id="rId3"/>
              </a:rPr>
              <a:t>/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  <a:hlinkClick r:id="rId4"/>
              </a:rPr>
              <a:t>https://</a:t>
            </a:r>
            <a:r>
              <a:rPr lang="tr-TR" dirty="0" smtClean="0">
                <a:solidFill>
                  <a:schemeClr val="tx1"/>
                </a:solidFill>
                <a:hlinkClick r:id="rId4"/>
              </a:rPr>
              <a:t>www.xamarin.com/webinars/register/exploring-urhosharp-3d-with-xamarin-workbooks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tr-TR" dirty="0" smtClean="0">
                <a:solidFill>
                  <a:schemeClr val="tx1"/>
                </a:solidFill>
                <a:hlinkClick r:id="rId5"/>
              </a:rPr>
              <a:t>developer.xamarin.com/samples/urhosharp/all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  <a:hlinkClick r:id="rId6"/>
              </a:rPr>
              <a:t>https://developer.xamarin.com/workbooks</a:t>
            </a:r>
            <a:r>
              <a:rPr lang="tr-TR" dirty="0" smtClean="0">
                <a:solidFill>
                  <a:schemeClr val="tx1"/>
                </a:solidFill>
                <a:hlinkClick r:id="rId6"/>
              </a:rPr>
              <a:t>/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  <a:hlinkClick r:id="rId7"/>
              </a:rPr>
              <a:t>https://</a:t>
            </a:r>
            <a:r>
              <a:rPr lang="tr-TR" dirty="0" smtClean="0">
                <a:solidFill>
                  <a:schemeClr val="tx1"/>
                </a:solidFill>
                <a:hlinkClick r:id="rId7"/>
              </a:rPr>
              <a:t>channel9.msdn.com/Events/Xamarin/Recent-Webinars/Exploring-UrhoSharp-3D-with-Xamarin-Workbooks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  <a:hlinkClick r:id="rId8"/>
              </a:rPr>
              <a:t>https://urho3d.github.io</a:t>
            </a:r>
            <a:r>
              <a:rPr lang="tr-TR" dirty="0" smtClean="0">
                <a:solidFill>
                  <a:schemeClr val="tx1"/>
                </a:solidFill>
                <a:hlinkClick r:id="rId8"/>
              </a:rPr>
              <a:t>/</a:t>
            </a:r>
            <a:endParaRPr lang="tr-TR" dirty="0" smtClean="0">
              <a:solidFill>
                <a:schemeClr val="tx1"/>
              </a:solidFill>
            </a:endParaRPr>
          </a:p>
          <a:p>
            <a:endParaRPr lang="tr-TR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56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64987" y="2549610"/>
            <a:ext cx="8221362" cy="761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tr-T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Teşekkürler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13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164</TotalTime>
  <Words>474</Words>
  <Application>Microsoft Office PowerPoint</Application>
  <PresentationFormat>Widescreen</PresentationFormat>
  <Paragraphs>110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Leelawadee UI Semilight</vt:lpstr>
      <vt:lpstr>Symbol</vt:lpstr>
      <vt:lpstr>Times New Roman</vt:lpstr>
      <vt:lpstr>Trebuchet MS</vt:lpstr>
      <vt:lpstr>Wingdings 3</vt:lpstr>
      <vt:lpstr>Facet</vt:lpstr>
      <vt:lpstr>      UrhoSharp </vt:lpstr>
      <vt:lpstr>UrhoSharp </vt:lpstr>
      <vt:lpstr>Vector3 ve Eksenler </vt:lpstr>
      <vt:lpstr>Temel Kavramlar </vt:lpstr>
      <vt:lpstr>Temel Kavramlar </vt:lpstr>
      <vt:lpstr>Temel Kavramlar </vt:lpstr>
      <vt:lpstr>Temel Kavramlar </vt:lpstr>
      <vt:lpstr>Temel Kavramlar </vt:lpstr>
      <vt:lpstr>Temel Kavramlar </vt:lpstr>
      <vt:lpstr>Temel Kavramlar </vt:lpstr>
      <vt:lpstr>Temel Kavramlar </vt:lpstr>
      <vt:lpstr>Temel Kavramlar </vt:lpstr>
      <vt:lpstr>Temel Kavramlar </vt:lpstr>
      <vt:lpstr>Temel Kavramlar </vt:lpstr>
      <vt:lpstr>Temel Kavramlar </vt:lpstr>
      <vt:lpstr> </vt:lpstr>
      <vt:lpstr>Kaynak 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UrhoSharp</dc:title>
  <dc:creator>Erhan Ballıeker</dc:creator>
  <cp:lastModifiedBy>Erhan Ballıeker</cp:lastModifiedBy>
  <cp:revision>21</cp:revision>
  <dcterms:created xsi:type="dcterms:W3CDTF">2017-09-28T17:21:58Z</dcterms:created>
  <dcterms:modified xsi:type="dcterms:W3CDTF">2017-09-29T17:18:58Z</dcterms:modified>
</cp:coreProperties>
</file>